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4"/>
  </p:sldMasterIdLst>
  <p:notesMasterIdLst>
    <p:notesMasterId r:id="rId21"/>
  </p:notesMasterIdLst>
  <p:handoutMasterIdLst>
    <p:handoutMasterId r:id="rId22"/>
  </p:handoutMasterIdLst>
  <p:sldIdLst>
    <p:sldId id="257" r:id="rId5"/>
    <p:sldId id="258" r:id="rId6"/>
    <p:sldId id="259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  <p:sldId id="271" r:id="rId19"/>
    <p:sldId id="272" r:id="rId20"/>
  </p:sldIdLst>
  <p:sldSz cx="9144000" cy="6858000" type="screen4x3"/>
  <p:notesSz cx="9872663" cy="6797675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47823"/>
    <a:srgbClr val="4F022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47" autoAdjust="0"/>
    <p:restoredTop sz="94660"/>
  </p:normalViewPr>
  <p:slideViewPr>
    <p:cSldViewPr snapToGrid="0" snapToObjects="1">
      <p:cViewPr varScale="1">
        <p:scale>
          <a:sx n="105" d="100"/>
          <a:sy n="105" d="100"/>
        </p:scale>
        <p:origin x="1428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8154" cy="33988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592225" y="0"/>
            <a:ext cx="4278154" cy="33988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DAF882-3615-CC40-AABB-F107669C1F0B}" type="datetimeFigureOut">
              <a:rPr lang="it-IT" smtClean="0"/>
              <a:pPr/>
              <a:t>27/04/2023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6456612"/>
            <a:ext cx="4278154" cy="33988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592225" y="6456612"/>
            <a:ext cx="4278154" cy="33988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073650-BE25-7242-AC9E-C76181C8761E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8154" cy="33988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592225" y="0"/>
            <a:ext cx="4278154" cy="33988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D88A5F-DB3E-214A-9E95-2A8E24980C5C}" type="datetimeFigureOut">
              <a:rPr lang="it-IT" smtClean="0"/>
              <a:pPr/>
              <a:t>27/04/2023</a:t>
            </a:fld>
            <a:endParaRPr lang="it-I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236913" y="509588"/>
            <a:ext cx="3398837" cy="25495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87267" y="3228896"/>
            <a:ext cx="7898130" cy="305895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456612"/>
            <a:ext cx="4278154" cy="33988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592225" y="6456612"/>
            <a:ext cx="4278154" cy="33988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D9AFFB-A531-2245-8930-D012CEB0EB8B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 dirty="0"/>
          </a:p>
        </p:txBody>
      </p:sp>
      <p:cxnSp>
        <p:nvCxnSpPr>
          <p:cNvPr id="4" name="Straight Connector 3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1F1603-7EC9-9A44-BA15-ABCB29D37C75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rgbClr val="000000"/>
                </a:solidFill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/>
                <a:cs typeface="Arial"/>
              </a:defRPr>
            </a:lvl1pPr>
            <a:lvl2pPr>
              <a:defRPr>
                <a:latin typeface="Arial"/>
                <a:cs typeface="Arial"/>
              </a:defRPr>
            </a:lvl2pPr>
            <a:lvl3pPr>
              <a:defRPr>
                <a:latin typeface="Arial"/>
                <a:cs typeface="Arial"/>
              </a:defRPr>
            </a:lvl3pPr>
            <a:lvl4pPr>
              <a:defRPr>
                <a:latin typeface="Arial"/>
                <a:cs typeface="Arial"/>
              </a:defRPr>
            </a:lvl4pPr>
            <a:lvl5pPr>
              <a:defRPr>
                <a:latin typeface="Arial"/>
                <a:cs typeface="Arial"/>
              </a:defRPr>
            </a:lvl5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98E2029E-4D77-374B-99B9-8F7400CAF970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8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9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720802"/>
            <a:ext cx="2057400" cy="5405361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720802"/>
            <a:ext cx="6019800" cy="5405361"/>
          </a:xfrm>
        </p:spPr>
        <p:txBody>
          <a:bodyPr vert="eaVert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1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7FF47CD3-70AF-D149-AC5D-DFD802178410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1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6" name="Straight Connector 15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A4B3F369-3775-6B49-950F-429C20F585EB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8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9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b="0" i="1">
                <a:solidFill>
                  <a:schemeClr val="tx1">
                    <a:tint val="75000"/>
                  </a:schemeClr>
                </a:solidFill>
                <a:latin typeface="Arial Italic"/>
                <a:cs typeface="Arial Italic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cxnSp>
        <p:nvCxnSpPr>
          <p:cNvPr id="4" name="Straight Connector 3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1F1603-7EC9-9A44-BA15-ABCB29D37C75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rgbClr val="000000"/>
                </a:solidFill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>
            <a:lvl1pPr>
              <a:defRPr sz="3600"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/>
                <a:cs typeface="Arial"/>
              </a:defRPr>
            </a:lvl1pPr>
            <a:lvl2pPr>
              <a:defRPr sz="2400">
                <a:latin typeface="Arial"/>
                <a:cs typeface="Arial"/>
              </a:defRPr>
            </a:lvl2pPr>
            <a:lvl3pPr>
              <a:defRPr sz="2000">
                <a:latin typeface="Arial"/>
                <a:cs typeface="Arial"/>
              </a:defRPr>
            </a:lvl3pPr>
            <a:lvl4pPr>
              <a:defRPr sz="1800">
                <a:latin typeface="Arial"/>
                <a:cs typeface="Arial"/>
              </a:defRPr>
            </a:lvl4pPr>
            <a:lvl5pPr>
              <a:defRPr sz="1800">
                <a:latin typeface="Arial"/>
                <a:cs typeface="Arial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/>
                <a:cs typeface="Arial"/>
              </a:defRPr>
            </a:lvl1pPr>
            <a:lvl2pPr>
              <a:defRPr sz="2400">
                <a:latin typeface="Arial"/>
                <a:cs typeface="Arial"/>
              </a:defRPr>
            </a:lvl2pPr>
            <a:lvl3pPr>
              <a:defRPr sz="2000">
                <a:latin typeface="Arial"/>
                <a:cs typeface="Arial"/>
              </a:defRPr>
            </a:lvl3pPr>
            <a:lvl4pPr>
              <a:defRPr sz="1800">
                <a:latin typeface="Arial"/>
                <a:cs typeface="Arial"/>
              </a:defRPr>
            </a:lvl4pPr>
            <a:lvl5pPr>
              <a:defRPr sz="1800">
                <a:latin typeface="Arial"/>
                <a:cs typeface="Arial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D2F33633-BF34-1E4A-B798-B62B808660BD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13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4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rmAutofit/>
          </a:bodyPr>
          <a:lstStyle>
            <a:lvl1pPr marL="0" indent="0">
              <a:buNone/>
              <a:defRPr sz="2000" b="1">
                <a:latin typeface="Arial"/>
                <a:cs typeface="Arial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/>
                <a:cs typeface="Arial"/>
              </a:defRPr>
            </a:lvl1pPr>
            <a:lvl2pPr>
              <a:defRPr sz="2000">
                <a:latin typeface="Arial"/>
                <a:cs typeface="Arial"/>
              </a:defRPr>
            </a:lvl2pPr>
            <a:lvl3pPr>
              <a:defRPr sz="1800">
                <a:latin typeface="Arial"/>
                <a:cs typeface="Arial"/>
              </a:defRPr>
            </a:lvl3pPr>
            <a:lvl4pPr>
              <a:defRPr sz="1600">
                <a:latin typeface="Arial"/>
                <a:cs typeface="Arial"/>
              </a:defRPr>
            </a:lvl4pPr>
            <a:lvl5pPr>
              <a:defRPr sz="1600">
                <a:latin typeface="Arial"/>
                <a:cs typeface="Arial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rmAutofit/>
          </a:bodyPr>
          <a:lstStyle>
            <a:lvl1pPr marL="0" indent="0">
              <a:buNone/>
              <a:defRPr lang="it-IT" sz="2000" b="1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457200" rtl="0" eaLnBrk="1" latinLnBrk="0" hangingPunct="1">
              <a:spcBef>
                <a:spcPct val="20000"/>
              </a:spcBef>
              <a:buFont typeface="Arial"/>
              <a:buNone/>
            </a:pPr>
            <a:r>
              <a:rPr lang="it-IT" smtClean="0"/>
              <a:t>Modifica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>
            <a:normAutofit/>
          </a:bodyPr>
          <a:lstStyle>
            <a:lvl1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1pPr>
            <a:lvl2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2pPr>
            <a:lvl3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3pPr>
            <a:lvl4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4pPr>
            <a:lvl5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14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CF008CD7-C430-C641-89A0-AAA5EC89DCB6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15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6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7" name="Straight Connector 16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0D8D2961-7752-8147-9F32-6FFB67B11C2A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dirty="0" smtClean="0"/>
              <a:t>TITOLO PRESENTAZIONE</a:t>
            </a:r>
            <a:endParaRPr lang="it-IT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Straight Connector 9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28DD5883-3593-A747-89B4-77730AAAD6BC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12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3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64000"/>
            <a:ext cx="3008313" cy="571100"/>
          </a:xfrm>
        </p:spPr>
        <p:txBody>
          <a:bodyPr anchor="b"/>
          <a:lstStyle>
            <a:lvl1pPr algn="l">
              <a:defRPr sz="2000"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864000"/>
            <a:ext cx="5111750" cy="5262163"/>
          </a:xfrm>
        </p:spPr>
        <p:txBody>
          <a:bodyPr/>
          <a:lstStyle>
            <a:lvl1pPr>
              <a:defRPr sz="3200">
                <a:latin typeface="Arial"/>
                <a:cs typeface="Arial"/>
              </a:defRPr>
            </a:lvl1pPr>
            <a:lvl2pPr>
              <a:defRPr sz="2800">
                <a:latin typeface="Arial"/>
                <a:cs typeface="Arial"/>
              </a:defRPr>
            </a:lvl2pPr>
            <a:lvl3pPr>
              <a:defRPr sz="2400">
                <a:latin typeface="Arial"/>
                <a:cs typeface="Arial"/>
              </a:defRPr>
            </a:lvl3pPr>
            <a:lvl4pPr>
              <a:defRPr sz="2000">
                <a:latin typeface="Arial"/>
                <a:cs typeface="Arial"/>
              </a:defRPr>
            </a:lvl4pPr>
            <a:lvl5pPr>
              <a:defRPr sz="2000">
                <a:latin typeface="Arial"/>
                <a:cs typeface="Arial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/>
                <a:cs typeface="Arial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8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C1F2E32B-AFB4-7448-A9E4-F7446110BAB7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9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0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915839"/>
            <a:ext cx="5486400" cy="381173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/>
                <a:cs typeface="Arial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9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C62DFF53-BA88-8842-A3B1-977899737ADB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10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1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2" name="Straight Connector 11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910403"/>
            <a:ext cx="8229600" cy="55794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1F1603-7EC9-9A44-BA15-ABCB29D37C75}" type="datetime1">
              <a:rPr lang="it-IT" smtClean="0"/>
              <a:pPr/>
              <a:t>27/04/2023</a:t>
            </a:fld>
            <a:endParaRPr lang="it-IT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rgbClr val="000000"/>
                </a:solidFill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10" name="Picture 9" descr="Slide_DIp_EconomiaeDiritto.png"/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457200" y="152525"/>
            <a:ext cx="8229600" cy="685935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/>
  <p:txStyles>
    <p:titleStyle>
      <a:lvl1pPr algn="ctr" defTabSz="457200" rtl="0" eaLnBrk="1" latinLnBrk="0" hangingPunct="1">
        <a:spcBef>
          <a:spcPct val="0"/>
        </a:spcBef>
        <a:buNone/>
        <a:defRPr sz="4400" b="1" kern="1200">
          <a:solidFill>
            <a:schemeClr val="tx1"/>
          </a:solidFill>
          <a:latin typeface="Arial"/>
          <a:ea typeface="+mj-ea"/>
          <a:cs typeface="Arial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Arial"/>
          <a:ea typeface="+mn-ea"/>
          <a:cs typeface="Arial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Arial"/>
          <a:ea typeface="+mn-ea"/>
          <a:cs typeface="Arial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Arial"/>
          <a:ea typeface="+mn-ea"/>
          <a:cs typeface="Arial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Arial"/>
          <a:ea typeface="+mn-ea"/>
          <a:cs typeface="Arial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Arial"/>
          <a:ea typeface="+mn-ea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4294967295"/>
          </p:nvPr>
        </p:nvSpPr>
        <p:spPr/>
        <p:txBody>
          <a:bodyPr/>
          <a:lstStyle/>
          <a:p>
            <a:fld id="{52AC89C2-5B66-4FD9-B3ED-E0E17FEEE8AE}" type="slidenum">
              <a:rPr lang="it-IT" altLang="it-IT"/>
              <a:pPr/>
              <a:t>1</a:t>
            </a:fld>
            <a:endParaRPr lang="it-IT" altLang="it-IT"/>
          </a:p>
        </p:txBody>
      </p:sp>
      <p:sp>
        <p:nvSpPr>
          <p:cNvPr id="19968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11188" y="765175"/>
            <a:ext cx="7772400" cy="1470025"/>
          </a:xfrm>
        </p:spPr>
        <p:txBody>
          <a:bodyPr anchor="ctr"/>
          <a:lstStyle/>
          <a:p>
            <a:r>
              <a:rPr lang="it-IT" altLang="it-IT" sz="4400"/>
              <a:t>Problema:</a:t>
            </a:r>
          </a:p>
        </p:txBody>
      </p:sp>
      <p:sp>
        <p:nvSpPr>
          <p:cNvPr id="19968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31913" y="2492375"/>
            <a:ext cx="6400800" cy="3289300"/>
          </a:xfrm>
        </p:spPr>
        <p:txBody>
          <a:bodyPr>
            <a:normAutofit lnSpcReduction="10000"/>
          </a:bodyPr>
          <a:lstStyle/>
          <a:p>
            <a:pPr eaLnBrk="0" hangingPunct="0">
              <a:lnSpc>
                <a:spcPct val="130000"/>
              </a:lnSpc>
              <a:spcBef>
                <a:spcPct val="50000"/>
              </a:spcBef>
            </a:pPr>
            <a:r>
              <a:rPr lang="it-IT" altLang="it-IT" sz="2800" b="1" dirty="0">
                <a:solidFill>
                  <a:schemeClr val="tx1"/>
                </a:solidFill>
              </a:rPr>
              <a:t>... esiste una qualunque regola decisionale </a:t>
            </a:r>
            <a:r>
              <a:rPr lang="it-IT" altLang="it-IT" sz="2800" b="1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R</a:t>
            </a:r>
            <a:r>
              <a:rPr lang="it-IT" altLang="it-IT" sz="2800" b="1" dirty="0">
                <a:solidFill>
                  <a:schemeClr val="tx1"/>
                </a:solidFill>
              </a:rPr>
              <a:t>, basata </a:t>
            </a:r>
            <a:br>
              <a:rPr lang="it-IT" altLang="it-IT" sz="2800" b="1" dirty="0">
                <a:solidFill>
                  <a:schemeClr val="tx1"/>
                </a:solidFill>
              </a:rPr>
            </a:br>
            <a:r>
              <a:rPr lang="it-IT" altLang="it-IT" sz="2800" b="1" dirty="0">
                <a:solidFill>
                  <a:schemeClr val="tx1"/>
                </a:solidFill>
              </a:rPr>
              <a:t>su </a:t>
            </a:r>
            <a:r>
              <a:rPr lang="it-IT" altLang="it-IT" sz="2800" b="1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informazioni</a:t>
            </a:r>
            <a:r>
              <a:rPr lang="it-IT" altLang="it-IT" sz="2800" b="1" i="1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</a:t>
            </a:r>
            <a:r>
              <a:rPr lang="it-IT" altLang="it-IT" sz="2800" b="1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ordinali</a:t>
            </a:r>
            <a:r>
              <a:rPr lang="it-IT" altLang="it-IT" sz="2800" b="1" dirty="0">
                <a:solidFill>
                  <a:schemeClr val="tx1"/>
                </a:solidFill>
              </a:rPr>
              <a:t>,</a:t>
            </a:r>
            <a:r>
              <a:rPr lang="it-IT" altLang="it-IT" sz="2800" b="1" i="1" dirty="0">
                <a:solidFill>
                  <a:schemeClr val="tx1"/>
                </a:solidFill>
              </a:rPr>
              <a:t> </a:t>
            </a:r>
            <a:br>
              <a:rPr lang="it-IT" altLang="it-IT" sz="2800" b="1" i="1" dirty="0">
                <a:solidFill>
                  <a:schemeClr val="tx1"/>
                </a:solidFill>
              </a:rPr>
            </a:br>
            <a:r>
              <a:rPr lang="it-IT" altLang="it-IT" sz="2800" b="1" dirty="0">
                <a:solidFill>
                  <a:schemeClr val="tx1"/>
                </a:solidFill>
              </a:rPr>
              <a:t>che aggregando le preferenze individuali, conduca ad un </a:t>
            </a:r>
            <a:r>
              <a:rPr lang="it-IT" altLang="it-IT" sz="2800" b="1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ordinamento sociale</a:t>
            </a:r>
            <a:r>
              <a:rPr lang="it-IT" altLang="it-IT" sz="2800" b="1" dirty="0">
                <a:solidFill>
                  <a:schemeClr val="tx1"/>
                </a:solidFill>
              </a:rPr>
              <a:t> su </a:t>
            </a:r>
            <a:r>
              <a:rPr lang="it-IT" altLang="it-IT" sz="2800" b="1" dirty="0">
                <a:solidFill>
                  <a:schemeClr val="tx1"/>
                </a:solidFill>
                <a:sym typeface="Symbol" panose="05050102010706020507" pitchFamily="18" charset="2"/>
              </a:rPr>
              <a:t></a:t>
            </a:r>
            <a:r>
              <a:rPr lang="it-IT" altLang="it-IT" sz="2800" b="1" dirty="0" err="1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x,y,z</a:t>
            </a:r>
            <a:r>
              <a:rPr lang="it-IT" altLang="it-IT" sz="2800" b="1" dirty="0">
                <a:solidFill>
                  <a:schemeClr val="tx1"/>
                </a:solidFill>
              </a:rPr>
              <a:t> </a:t>
            </a:r>
            <a:r>
              <a:rPr lang="it-IT" altLang="it-IT" sz="2800" b="1" dirty="0">
                <a:solidFill>
                  <a:schemeClr val="tx1"/>
                </a:solidFill>
                <a:sym typeface="Symbol" panose="05050102010706020507" pitchFamily="18" charset="2"/>
              </a:rPr>
              <a:t></a:t>
            </a:r>
            <a:r>
              <a:rPr lang="it-IT" altLang="it-IT" sz="2800" b="1" dirty="0">
                <a:solidFill>
                  <a:schemeClr val="tx1"/>
                </a:solidFill>
              </a:rPr>
              <a:t>?</a:t>
            </a:r>
          </a:p>
          <a:p>
            <a:pPr>
              <a:lnSpc>
                <a:spcPct val="90000"/>
              </a:lnSpc>
            </a:pPr>
            <a:endParaRPr lang="it-IT" altLang="it-IT" sz="2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07928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4C5A81-5AD6-445F-A4C6-E04F7D96C931}" type="slidenum">
              <a:rPr lang="it-IT" altLang="it-IT"/>
              <a:pPr/>
              <a:t>10</a:t>
            </a:fld>
            <a:endParaRPr lang="it-IT" altLang="it-IT"/>
          </a:p>
        </p:txBody>
      </p:sp>
      <p:sp>
        <p:nvSpPr>
          <p:cNvPr id="194562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altLang="it-IT"/>
              <a:t>Modalità della Maggioranza</a:t>
            </a:r>
          </a:p>
        </p:txBody>
      </p:sp>
      <p:sp>
        <p:nvSpPr>
          <p:cNvPr id="194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it-IT" altLang="it-IT"/>
              <a:t>Voto su coppie di alternative: </a:t>
            </a:r>
            <a:r>
              <a:rPr lang="it-IT" altLang="it-IT" sz="2400"/>
              <a:t>ogni alternativa viene singolarmente confrontata con le altre. (Paradosso di Condorcet)</a:t>
            </a:r>
          </a:p>
          <a:p>
            <a:pPr>
              <a:buFontTx/>
              <a:buNone/>
            </a:pPr>
            <a:endParaRPr lang="it-IT" altLang="it-IT" sz="2400"/>
          </a:p>
          <a:p>
            <a:r>
              <a:rPr lang="it-IT" altLang="it-IT"/>
              <a:t>Sistema ad eliminazione: </a:t>
            </a:r>
            <a:r>
              <a:rPr lang="it-IT" altLang="it-IT" sz="2400"/>
              <a:t>elimino l’alternativa sconfitta</a:t>
            </a:r>
          </a:p>
          <a:p>
            <a:pPr>
              <a:buFontTx/>
              <a:buNone/>
            </a:pPr>
            <a:endParaRPr lang="it-IT" altLang="it-IT" sz="2400"/>
          </a:p>
          <a:p>
            <a:r>
              <a:rPr lang="it-IT" altLang="it-IT"/>
              <a:t>Sistema di Borda: </a:t>
            </a:r>
            <a:r>
              <a:rPr lang="it-IT" altLang="it-IT" sz="2400"/>
              <a:t>assegno punteggi decrescenti alle alternative</a:t>
            </a:r>
          </a:p>
        </p:txBody>
      </p:sp>
    </p:spTree>
    <p:extLst>
      <p:ext uri="{BB962C8B-B14F-4D97-AF65-F5344CB8AC3E}">
        <p14:creationId xmlns:p14="http://schemas.microsoft.com/office/powerpoint/2010/main" val="405043899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1E158C-7928-4E47-926B-3EF20EE58EF5}" type="slidenum">
              <a:rPr lang="it-IT" altLang="it-IT"/>
              <a:pPr/>
              <a:t>11</a:t>
            </a:fld>
            <a:endParaRPr lang="it-IT" altLang="it-IT"/>
          </a:p>
        </p:txBody>
      </p:sp>
      <p:sp>
        <p:nvSpPr>
          <p:cNvPr id="19558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altLang="it-IT"/>
              <a:t>Paradosso di Condorcet</a:t>
            </a:r>
          </a:p>
        </p:txBody>
      </p:sp>
      <p:sp>
        <p:nvSpPr>
          <p:cNvPr id="195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it-IT" altLang="it-IT"/>
              <a:t>La ciclicità della scelta mostra la violazione dell’assioma della RAZIONALITA’. </a:t>
            </a:r>
          </a:p>
          <a:p>
            <a:endParaRPr lang="it-IT" altLang="it-IT"/>
          </a:p>
          <a:p>
            <a:r>
              <a:rPr lang="it-IT" altLang="it-IT"/>
              <a:t>Ovvero la scelta non rispetta la TRANSITIVITA’.</a:t>
            </a:r>
          </a:p>
        </p:txBody>
      </p:sp>
    </p:spTree>
    <p:extLst>
      <p:ext uri="{BB962C8B-B14F-4D97-AF65-F5344CB8AC3E}">
        <p14:creationId xmlns:p14="http://schemas.microsoft.com/office/powerpoint/2010/main" val="113905974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515B5F-9199-427C-A5A7-3A6833CC9CEE}" type="slidenum">
              <a:rPr lang="it-IT" altLang="it-IT"/>
              <a:pPr/>
              <a:t>12</a:t>
            </a:fld>
            <a:endParaRPr lang="it-IT" altLang="it-IT"/>
          </a:p>
        </p:txBody>
      </p:sp>
      <p:sp>
        <p:nvSpPr>
          <p:cNvPr id="2099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4213" y="669926"/>
            <a:ext cx="7772400" cy="576262"/>
          </a:xfrm>
        </p:spPr>
        <p:txBody>
          <a:bodyPr>
            <a:normAutofit fontScale="90000"/>
          </a:bodyPr>
          <a:lstStyle/>
          <a:p>
            <a:r>
              <a:rPr lang="en-US" altLang="it-IT" sz="3200" dirty="0"/>
              <a:t>II </a:t>
            </a:r>
            <a:r>
              <a:rPr lang="it-IT" altLang="it-IT" sz="3200" dirty="0"/>
              <a:t>paradosso di </a:t>
            </a:r>
            <a:r>
              <a:rPr lang="en-US" altLang="it-IT" sz="3200" dirty="0"/>
              <a:t>Condorcet</a:t>
            </a:r>
            <a:endParaRPr lang="it-IT" altLang="it-IT" sz="3200" dirty="0"/>
          </a:p>
        </p:txBody>
      </p:sp>
      <p:sp>
        <p:nvSpPr>
          <p:cNvPr id="2099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1173163"/>
            <a:ext cx="7772400" cy="5256212"/>
          </a:xfrm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pl-PL" altLang="it-IT" sz="1800" dirty="0"/>
              <a:t>OPI</a:t>
            </a:r>
            <a:r>
              <a:rPr lang="it-IT" altLang="it-IT" sz="1800" dirty="0"/>
              <a:t>      </a:t>
            </a:r>
            <a:r>
              <a:rPr lang="pl-PL" altLang="it-IT" sz="1800" b="1" dirty="0"/>
              <a:t>A</a:t>
            </a:r>
            <a:r>
              <a:rPr lang="it-IT" altLang="it-IT" sz="1800" b="1" dirty="0"/>
              <a:t>    </a:t>
            </a:r>
            <a:r>
              <a:rPr lang="pl-PL" altLang="it-IT" sz="1800" b="1" dirty="0"/>
              <a:t>B</a:t>
            </a:r>
            <a:r>
              <a:rPr lang="it-IT" altLang="it-IT" sz="1800" b="1" dirty="0"/>
              <a:t>     </a:t>
            </a:r>
            <a:r>
              <a:rPr lang="pl-PL" altLang="it-IT" sz="1800" b="1" dirty="0"/>
              <a:t>C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pl-PL" altLang="it-IT" sz="1800" dirty="0"/>
              <a:t>I	</a:t>
            </a:r>
            <a:r>
              <a:rPr lang="it-IT" altLang="it-IT" sz="1800" dirty="0"/>
              <a:t>       </a:t>
            </a:r>
            <a:r>
              <a:rPr lang="pl-PL" altLang="it-IT" sz="1800" dirty="0"/>
              <a:t>X</a:t>
            </a:r>
            <a:r>
              <a:rPr lang="it-IT" altLang="it-IT" sz="1800" dirty="0"/>
              <a:t>    </a:t>
            </a:r>
            <a:r>
              <a:rPr lang="pl-PL" altLang="it-IT" sz="1800" dirty="0"/>
              <a:t>Z</a:t>
            </a:r>
            <a:r>
              <a:rPr lang="it-IT" altLang="it-IT" sz="1800" dirty="0"/>
              <a:t>      Y</a:t>
            </a:r>
            <a:endParaRPr lang="pl-PL" altLang="it-IT" sz="1800" dirty="0"/>
          </a:p>
          <a:p>
            <a:pPr>
              <a:lnSpc>
                <a:spcPct val="80000"/>
              </a:lnSpc>
              <a:buFontTx/>
              <a:buNone/>
            </a:pPr>
            <a:r>
              <a:rPr lang="pl-PL" altLang="it-IT" sz="1800" dirty="0"/>
              <a:t>lI	</a:t>
            </a:r>
            <a:r>
              <a:rPr lang="it-IT" altLang="it-IT" sz="1800" dirty="0"/>
              <a:t>       </a:t>
            </a:r>
            <a:r>
              <a:rPr lang="pl-PL" altLang="it-IT" sz="1800" dirty="0"/>
              <a:t>Y</a:t>
            </a:r>
            <a:r>
              <a:rPr lang="it-IT" altLang="it-IT" sz="1800" dirty="0"/>
              <a:t>    X     </a:t>
            </a:r>
            <a:r>
              <a:rPr lang="pl-PL" altLang="it-IT" sz="1800" dirty="0"/>
              <a:t>Z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pl-PL" altLang="it-IT" sz="1800" dirty="0"/>
              <a:t>Ill	</a:t>
            </a:r>
            <a:r>
              <a:rPr lang="it-IT" altLang="it-IT" sz="1800" dirty="0"/>
              <a:t>       </a:t>
            </a:r>
            <a:r>
              <a:rPr lang="pl-PL" altLang="it-IT" sz="1800" dirty="0"/>
              <a:t>Z</a:t>
            </a:r>
            <a:r>
              <a:rPr lang="it-IT" altLang="it-IT" sz="1800" dirty="0"/>
              <a:t>    Y     X</a:t>
            </a:r>
          </a:p>
          <a:p>
            <a:pPr>
              <a:lnSpc>
                <a:spcPct val="80000"/>
              </a:lnSpc>
              <a:buFontTx/>
              <a:buNone/>
            </a:pPr>
            <a:endParaRPr lang="it-IT" altLang="it-IT" sz="1800" dirty="0"/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000" dirty="0"/>
              <a:t>Il voto a maggioranza (confronto a coppie) conduce ai seguenti risultati: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000" dirty="0"/>
              <a:t>voto tra X e Y: vince X per 2 voti a 1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000" dirty="0"/>
              <a:t>voto tra X e Z: vince Z per 2 voti a 1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000" dirty="0"/>
              <a:t>voto tra Y e Z. vince Y per 2 voti a 1</a:t>
            </a:r>
          </a:p>
          <a:p>
            <a:pPr>
              <a:lnSpc>
                <a:spcPct val="80000"/>
              </a:lnSpc>
              <a:buFontTx/>
              <a:buNone/>
            </a:pPr>
            <a:endParaRPr lang="it-IT" altLang="it-IT" sz="2000" dirty="0"/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000" dirty="0"/>
              <a:t>Se l'ordinamento delle preferenze collettive fosse </a:t>
            </a:r>
            <a:r>
              <a:rPr lang="it-IT" altLang="it-IT" sz="2000" i="1" dirty="0"/>
              <a:t>transitivo</a:t>
            </a:r>
            <a:r>
              <a:rPr lang="it-IT" altLang="it-IT" sz="2000" dirty="0"/>
              <a:t>: X</a:t>
            </a:r>
            <a:r>
              <a:rPr lang="it-IT" altLang="it-IT" sz="2000" i="1" dirty="0"/>
              <a:t> </a:t>
            </a:r>
            <a:r>
              <a:rPr lang="it-IT" altLang="it-IT" sz="2000" dirty="0"/>
              <a:t>batte Y, Z batte X quindi Z batte Y: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000" dirty="0"/>
              <a:t>Invece</a:t>
            </a:r>
            <a:r>
              <a:rPr lang="it-IT" altLang="it-IT" sz="2000" dirty="0" smtClean="0"/>
              <a:t>: voto </a:t>
            </a:r>
            <a:r>
              <a:rPr lang="it-IT" altLang="it-IT" sz="2000" dirty="0"/>
              <a:t>tra Y e Z: vince Y per 2 voti a 1</a:t>
            </a:r>
          </a:p>
          <a:p>
            <a:pPr>
              <a:lnSpc>
                <a:spcPct val="80000"/>
              </a:lnSpc>
              <a:buFontTx/>
              <a:buNone/>
            </a:pPr>
            <a:endParaRPr lang="it-IT" altLang="it-IT" sz="2000" dirty="0"/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000" dirty="0"/>
              <a:t>La </a:t>
            </a:r>
            <a:r>
              <a:rPr lang="it-IT" altLang="it-IT" sz="2000" i="1" dirty="0"/>
              <a:t>ciclicità </a:t>
            </a:r>
            <a:r>
              <a:rPr lang="it-IT" altLang="it-IT" sz="2000" dirty="0"/>
              <a:t>dei voto impedisce di costruire (come il Teorema di Arrow prevede) un ordinamento di preferenze che sia </a:t>
            </a:r>
            <a:r>
              <a:rPr lang="it-IT" altLang="it-IT" sz="2000" i="1" dirty="0"/>
              <a:t>razionale </a:t>
            </a:r>
            <a:r>
              <a:rPr lang="it-IT" altLang="it-IT" sz="2000" dirty="0"/>
              <a:t>(ossia, transitivo)</a:t>
            </a:r>
          </a:p>
        </p:txBody>
      </p:sp>
    </p:spTree>
    <p:extLst>
      <p:ext uri="{BB962C8B-B14F-4D97-AF65-F5344CB8AC3E}">
        <p14:creationId xmlns:p14="http://schemas.microsoft.com/office/powerpoint/2010/main" val="190743862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CF484-F01C-46D6-832B-5697B6770B30}" type="slidenum">
              <a:rPr lang="it-IT" altLang="it-IT"/>
              <a:pPr/>
              <a:t>13</a:t>
            </a:fld>
            <a:endParaRPr lang="it-IT" altLang="it-IT"/>
          </a:p>
        </p:txBody>
      </p:sp>
      <p:sp>
        <p:nvSpPr>
          <p:cNvPr id="2109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954087"/>
            <a:ext cx="7772400" cy="5584825"/>
          </a:xfrm>
        </p:spPr>
        <p:txBody>
          <a:bodyPr>
            <a:normAutofit lnSpcReduction="10000"/>
          </a:bodyPr>
          <a:lstStyle/>
          <a:p>
            <a:pPr>
              <a:buFontTx/>
              <a:buNone/>
            </a:pPr>
            <a:r>
              <a:rPr lang="it-IT" altLang="it-IT" sz="2600" dirty="0"/>
              <a:t>Dato il paradosso di </a:t>
            </a:r>
            <a:r>
              <a:rPr lang="it-IT" altLang="it-IT" sz="2600" dirty="0" err="1"/>
              <a:t>Condorcet</a:t>
            </a:r>
            <a:r>
              <a:rPr lang="it-IT" altLang="it-IT" sz="2600" dirty="0"/>
              <a:t>, se per evitarlo</a:t>
            </a:r>
          </a:p>
          <a:p>
            <a:pPr>
              <a:buFontTx/>
              <a:buNone/>
            </a:pPr>
            <a:r>
              <a:rPr lang="it-IT" altLang="it-IT" sz="2600" dirty="0"/>
              <a:t>introduciamo una procedura ad eliminazione?</a:t>
            </a:r>
          </a:p>
          <a:p>
            <a:pPr>
              <a:buFontTx/>
              <a:buNone/>
            </a:pPr>
            <a:r>
              <a:rPr lang="it-IT" altLang="it-IT" sz="2600" dirty="0"/>
              <a:t>Dall’esempio precedente: </a:t>
            </a:r>
          </a:p>
          <a:p>
            <a:r>
              <a:rPr lang="it-IT" altLang="it-IT" sz="2600" dirty="0"/>
              <a:t>voto tra X e Y: vince X, eliminata Y </a:t>
            </a:r>
          </a:p>
          <a:p>
            <a:r>
              <a:rPr lang="it-IT" altLang="it-IT" sz="2600" dirty="0"/>
              <a:t>voto tra X e Z: vince Z, eliminata X </a:t>
            </a:r>
          </a:p>
          <a:p>
            <a:r>
              <a:rPr lang="it-IT" altLang="it-IT" sz="2600" i="1" dirty="0"/>
              <a:t>la scelta collettiva è Z</a:t>
            </a:r>
          </a:p>
          <a:p>
            <a:pPr>
              <a:buFontTx/>
              <a:buNone/>
            </a:pPr>
            <a:r>
              <a:rPr lang="it-IT" altLang="it-IT" sz="2600" dirty="0"/>
              <a:t>La scelta collettiva è condizionata dalla</a:t>
            </a:r>
          </a:p>
          <a:p>
            <a:pPr>
              <a:buFontTx/>
              <a:buNone/>
            </a:pPr>
            <a:r>
              <a:rPr lang="it-IT" altLang="it-IT" sz="2600" dirty="0"/>
              <a:t>procedura. </a:t>
            </a:r>
          </a:p>
          <a:p>
            <a:pPr>
              <a:buFontTx/>
              <a:buNone/>
            </a:pPr>
            <a:r>
              <a:rPr lang="it-IT" altLang="it-IT" sz="2600" dirty="0"/>
              <a:t>Cambiando l'ordine dei voto, cambia il risultato: </a:t>
            </a:r>
          </a:p>
          <a:p>
            <a:pPr>
              <a:buFontTx/>
              <a:buNone/>
            </a:pPr>
            <a:r>
              <a:rPr lang="it-IT" altLang="it-IT" sz="2600" dirty="0"/>
              <a:t>voto tra X e Z: vince Z, X eliminata </a:t>
            </a:r>
          </a:p>
          <a:p>
            <a:pPr>
              <a:buFontTx/>
              <a:buNone/>
            </a:pPr>
            <a:r>
              <a:rPr lang="it-IT" altLang="it-IT" sz="2600" dirty="0"/>
              <a:t>voto tra Z e Y. vince Y, Z eliminata </a:t>
            </a:r>
          </a:p>
          <a:p>
            <a:pPr>
              <a:buFontTx/>
              <a:buNone/>
            </a:pPr>
            <a:r>
              <a:rPr lang="it-IT" altLang="it-IT" sz="2600" i="1" dirty="0"/>
              <a:t>la scelta collettiva è Y</a:t>
            </a:r>
          </a:p>
        </p:txBody>
      </p:sp>
    </p:spTree>
    <p:extLst>
      <p:ext uri="{BB962C8B-B14F-4D97-AF65-F5344CB8AC3E}">
        <p14:creationId xmlns:p14="http://schemas.microsoft.com/office/powerpoint/2010/main" val="169798770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5BB8E2-2052-4439-A2D7-9A78870BA8BC}" type="slidenum">
              <a:rPr lang="it-IT" altLang="it-IT"/>
              <a:pPr/>
              <a:t>14</a:t>
            </a:fld>
            <a:endParaRPr lang="it-IT" altLang="it-IT"/>
          </a:p>
        </p:txBody>
      </p:sp>
      <p:sp>
        <p:nvSpPr>
          <p:cNvPr id="19661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altLang="it-IT"/>
              <a:t>Sistema ad eliminazione</a:t>
            </a:r>
          </a:p>
        </p:txBody>
      </p:sp>
      <p:sp>
        <p:nvSpPr>
          <p:cNvPr id="1966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it-IT" altLang="it-IT"/>
              <a:t>Votazione su coppie di alternative, eliminando l’alternativa sconfitta.</a:t>
            </a:r>
          </a:p>
          <a:p>
            <a:r>
              <a:rPr lang="it-IT" altLang="it-IT"/>
              <a:t>Maggioranza semplice: ciascuno può votare una sola alternativa</a:t>
            </a:r>
          </a:p>
          <a:p>
            <a:r>
              <a:rPr lang="it-IT" altLang="it-IT"/>
              <a:t>Maggioranza a Doppio Turno</a:t>
            </a:r>
          </a:p>
          <a:p>
            <a:r>
              <a:rPr lang="it-IT" altLang="it-IT"/>
              <a:t>Maggioranza con eliminazione progressiva</a:t>
            </a:r>
          </a:p>
          <a:p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165261585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08E03-76E6-4CA0-9213-541CDCF5E3D5}" type="slidenum">
              <a:rPr lang="it-IT" altLang="it-IT"/>
              <a:pPr/>
              <a:t>15</a:t>
            </a:fld>
            <a:endParaRPr lang="it-IT" altLang="it-IT"/>
          </a:p>
        </p:txBody>
      </p:sp>
      <p:sp>
        <p:nvSpPr>
          <p:cNvPr id="19763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altLang="it-IT"/>
              <a:t>Sistema di Borda</a:t>
            </a:r>
          </a:p>
        </p:txBody>
      </p:sp>
      <p:sp>
        <p:nvSpPr>
          <p:cNvPr id="197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it-IT" altLang="it-IT" dirty="0"/>
              <a:t>Ogni votante può esprimere, all’interno del suo sistema di preferenza, un valore (numerico) da assegnare ad ogni alternativa.</a:t>
            </a:r>
          </a:p>
          <a:p>
            <a:pPr>
              <a:buFontTx/>
              <a:buNone/>
            </a:pPr>
            <a:endParaRPr lang="it-IT" altLang="it-IT" dirty="0"/>
          </a:p>
          <a:p>
            <a:pPr>
              <a:buFontTx/>
              <a:buNone/>
            </a:pPr>
            <a:r>
              <a:rPr lang="it-IT" altLang="it-IT" dirty="0"/>
              <a:t>LIMITI</a:t>
            </a:r>
          </a:p>
          <a:p>
            <a:r>
              <a:rPr lang="it-IT" altLang="it-IT" dirty="0"/>
              <a:t>Si viola l’assioma </a:t>
            </a:r>
            <a:r>
              <a:rPr lang="it-IT" altLang="it-IT" dirty="0" smtClean="0"/>
              <a:t>IAI (la presenza di un alternativa meno preferita da tutti può modificare la graduatoria)</a:t>
            </a:r>
            <a:endParaRPr lang="it-IT" altLang="it-IT" dirty="0"/>
          </a:p>
          <a:p>
            <a:r>
              <a:rPr lang="it-IT" altLang="it-IT" dirty="0"/>
              <a:t>Rischio di </a:t>
            </a:r>
            <a:r>
              <a:rPr lang="it-IT" altLang="it-IT" dirty="0" smtClean="0"/>
              <a:t>Manipolazioni (i votanti possono assegnare un valore più basso alle alternative non preferite)</a:t>
            </a:r>
            <a:endParaRPr lang="it-IT" altLang="it-IT" dirty="0"/>
          </a:p>
        </p:txBody>
      </p:sp>
    </p:spTree>
    <p:extLst>
      <p:ext uri="{BB962C8B-B14F-4D97-AF65-F5344CB8AC3E}">
        <p14:creationId xmlns:p14="http://schemas.microsoft.com/office/powerpoint/2010/main" val="354130344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CC0CA0-D181-4E52-8BE0-C53868971D63}" type="slidenum">
              <a:rPr lang="it-IT" altLang="it-IT"/>
              <a:pPr/>
              <a:t>16</a:t>
            </a:fld>
            <a:endParaRPr lang="it-IT" altLang="it-IT"/>
          </a:p>
        </p:txBody>
      </p:sp>
      <p:sp>
        <p:nvSpPr>
          <p:cNvPr id="19865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altLang="it-IT" sz="4000"/>
              <a:t>Limiti del sistema a Maggioranza</a:t>
            </a:r>
          </a:p>
        </p:txBody>
      </p:sp>
      <p:sp>
        <p:nvSpPr>
          <p:cNvPr id="198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it-IT" altLang="it-IT"/>
              <a:t>CICLICITA’</a:t>
            </a:r>
          </a:p>
          <a:p>
            <a:endParaRPr lang="it-IT" altLang="it-IT"/>
          </a:p>
          <a:p>
            <a:r>
              <a:rPr lang="it-IT" altLang="it-IT"/>
              <a:t>Rinuncio all’ORDINAMENTO </a:t>
            </a:r>
            <a:r>
              <a:rPr lang="it-IT" altLang="it-IT" b="1"/>
              <a:t>completo</a:t>
            </a:r>
            <a:r>
              <a:rPr lang="it-IT" altLang="it-IT"/>
              <a:t> delle preferenze</a:t>
            </a:r>
          </a:p>
          <a:p>
            <a:endParaRPr lang="it-IT" altLang="it-IT"/>
          </a:p>
          <a:p>
            <a:r>
              <a:rPr lang="it-IT" altLang="it-IT"/>
              <a:t>MANIPOLAZIONE.</a:t>
            </a:r>
          </a:p>
        </p:txBody>
      </p:sp>
    </p:spTree>
    <p:extLst>
      <p:ext uri="{BB962C8B-B14F-4D97-AF65-F5344CB8AC3E}">
        <p14:creationId xmlns:p14="http://schemas.microsoft.com/office/powerpoint/2010/main" val="38417805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8D174-D19D-4FD7-8192-2954A3AA5419}" type="slidenum">
              <a:rPr lang="it-IT" altLang="it-IT"/>
              <a:pPr/>
              <a:t>2</a:t>
            </a:fld>
            <a:endParaRPr lang="it-IT" altLang="it-IT"/>
          </a:p>
        </p:txBody>
      </p:sp>
      <p:sp>
        <p:nvSpPr>
          <p:cNvPr id="2078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908050"/>
            <a:ext cx="7772400" cy="5187950"/>
          </a:xfrm>
        </p:spPr>
        <p:txBody>
          <a:bodyPr/>
          <a:lstStyle/>
          <a:p>
            <a:endParaRPr lang="it-IT" altLang="it-IT" b="1"/>
          </a:p>
          <a:p>
            <a:r>
              <a:rPr lang="it-IT" altLang="it-IT" b="1"/>
              <a:t>Ordinamento</a:t>
            </a:r>
            <a:r>
              <a:rPr lang="it-IT" altLang="it-IT"/>
              <a:t>: le preferenze individuali sono complete e transitive</a:t>
            </a:r>
          </a:p>
          <a:p>
            <a:pPr>
              <a:buFontTx/>
              <a:buNone/>
            </a:pPr>
            <a:endParaRPr lang="it-IT" altLang="it-IT"/>
          </a:p>
          <a:p>
            <a:r>
              <a:rPr lang="it-IT" altLang="it-IT" b="1"/>
              <a:t>Informazioni ordinali</a:t>
            </a:r>
            <a:r>
              <a:rPr lang="it-IT" altLang="it-IT"/>
              <a:t>: solo l'ordine e non l'intensità delle preferenze individuali </a:t>
            </a:r>
            <a:br>
              <a:rPr lang="it-IT" altLang="it-IT"/>
            </a:br>
            <a:r>
              <a:rPr lang="it-IT" altLang="it-IT"/>
              <a:t>tra le diverse alternative è utilizzabile per R.</a:t>
            </a:r>
          </a:p>
          <a:p>
            <a:endParaRPr lang="it-IT" altLang="it-IT"/>
          </a:p>
          <a:p>
            <a:endParaRPr lang="it-IT" altLang="it-IT"/>
          </a:p>
        </p:txBody>
      </p:sp>
    </p:spTree>
    <p:extLst>
      <p:ext uri="{BB962C8B-B14F-4D97-AF65-F5344CB8AC3E}">
        <p14:creationId xmlns:p14="http://schemas.microsoft.com/office/powerpoint/2010/main" val="226599530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BCC4E-4402-42D4-A5A0-CF491AEBFFD6}" type="slidenum">
              <a:rPr lang="it-IT" altLang="it-IT"/>
              <a:pPr/>
              <a:t>3</a:t>
            </a:fld>
            <a:endParaRPr lang="it-IT" altLang="it-IT"/>
          </a:p>
        </p:txBody>
      </p:sp>
      <p:sp>
        <p:nvSpPr>
          <p:cNvPr id="18329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altLang="it-IT"/>
              <a:t>La scelta sociale</a:t>
            </a:r>
          </a:p>
        </p:txBody>
      </p:sp>
      <p:sp>
        <p:nvSpPr>
          <p:cNvPr id="1832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40637"/>
            <a:ext cx="7772400" cy="4543425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it-IT" altLang="it-IT" sz="2400"/>
              <a:t>La conflittualità sociale è svelata da Arrow nel 1951 con il Teorema dell’impossibilità.</a:t>
            </a:r>
          </a:p>
          <a:p>
            <a:pPr>
              <a:lnSpc>
                <a:spcPct val="90000"/>
              </a:lnSpc>
              <a:buFontTx/>
              <a:buNone/>
            </a:pPr>
            <a:r>
              <a:rPr lang="it-IT" altLang="it-IT" sz="2400"/>
              <a:t> </a:t>
            </a:r>
          </a:p>
          <a:p>
            <a:pPr>
              <a:lnSpc>
                <a:spcPct val="90000"/>
              </a:lnSpc>
            </a:pPr>
            <a:r>
              <a:rPr lang="it-IT" altLang="it-IT" sz="2400"/>
              <a:t>Trasformare l'insieme delle preferenze individuali in un ordinamento globale </a:t>
            </a:r>
          </a:p>
          <a:p>
            <a:pPr>
              <a:lnSpc>
                <a:spcPct val="90000"/>
              </a:lnSpc>
              <a:buFontTx/>
              <a:buNone/>
            </a:pPr>
            <a:endParaRPr lang="it-IT" altLang="it-IT" sz="2400"/>
          </a:p>
          <a:p>
            <a:pPr>
              <a:lnSpc>
                <a:spcPct val="90000"/>
              </a:lnSpc>
            </a:pPr>
            <a:r>
              <a:rPr lang="it-IT" altLang="it-IT" sz="2400"/>
              <a:t>La dimostrazione del teorema di Arrow dimostra l'impossibilità di aggregare le preferenze individuali in una </a:t>
            </a:r>
            <a:r>
              <a:rPr lang="it-IT" altLang="it-IT" sz="2400" b="1"/>
              <a:t>scelta sociale coerente e completa</a:t>
            </a:r>
            <a:r>
              <a:rPr lang="it-IT" altLang="it-IT" sz="2400"/>
              <a:t>, o in altri termini: </a:t>
            </a:r>
          </a:p>
          <a:p>
            <a:pPr>
              <a:lnSpc>
                <a:spcPct val="90000"/>
              </a:lnSpc>
            </a:pPr>
            <a:endParaRPr lang="it-IT" altLang="it-IT" sz="2400"/>
          </a:p>
          <a:p>
            <a:pPr>
              <a:lnSpc>
                <a:spcPct val="90000"/>
              </a:lnSpc>
            </a:pPr>
            <a:r>
              <a:rPr lang="it-IT" altLang="it-IT" sz="2400" i="1"/>
              <a:t>l’impossibilità della</a:t>
            </a:r>
            <a:r>
              <a:rPr lang="it-IT" altLang="it-IT" sz="2400"/>
              <a:t> </a:t>
            </a:r>
            <a:r>
              <a:rPr lang="it-IT" altLang="it-IT" sz="2400" i="1"/>
              <a:t>democrazia rappresentativa</a:t>
            </a:r>
            <a:r>
              <a:rPr lang="it-IT" altLang="it-IT" sz="240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080097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928F3-6B77-463F-99F7-DD0C25BBABD3}" type="slidenum">
              <a:rPr lang="it-IT" altLang="it-IT"/>
              <a:pPr/>
              <a:t>4</a:t>
            </a:fld>
            <a:endParaRPr lang="it-IT" altLang="it-IT"/>
          </a:p>
        </p:txBody>
      </p:sp>
      <p:sp>
        <p:nvSpPr>
          <p:cNvPr id="1853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27088" y="1268413"/>
            <a:ext cx="7772400" cy="4824412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it-IT" altLang="it-IT" sz="2800"/>
              <a:t>vi siano </a:t>
            </a:r>
            <a:r>
              <a:rPr lang="it-IT" altLang="it-IT" sz="2800" b="1"/>
              <a:t>α </a:t>
            </a:r>
            <a:r>
              <a:rPr lang="it-IT" altLang="it-IT" sz="2800"/>
              <a:t>individui che devono prendere una decisione collettiva; siano </a:t>
            </a:r>
            <a:r>
              <a:rPr lang="it-IT" altLang="it-IT" sz="2800" b="1"/>
              <a:t>β</a:t>
            </a:r>
            <a:r>
              <a:rPr lang="it-IT" altLang="it-IT" sz="2800"/>
              <a:t> le  possibili opzioni, dette stati sociali. </a:t>
            </a:r>
          </a:p>
          <a:p>
            <a:pPr>
              <a:lnSpc>
                <a:spcPct val="80000"/>
              </a:lnSpc>
              <a:buFontTx/>
              <a:buNone/>
            </a:pPr>
            <a:endParaRPr lang="it-IT" altLang="it-IT" sz="2800"/>
          </a:p>
          <a:p>
            <a:pPr>
              <a:lnSpc>
                <a:spcPct val="80000"/>
              </a:lnSpc>
            </a:pPr>
            <a:r>
              <a:rPr lang="it-IT" altLang="it-IT" sz="2800"/>
              <a:t>Ciascun individuo ha delle preferenze sugli </a:t>
            </a:r>
            <a:r>
              <a:rPr lang="it-IT" altLang="it-IT" sz="2800" b="1"/>
              <a:t>β</a:t>
            </a:r>
            <a:r>
              <a:rPr lang="it-IT" altLang="it-IT" sz="2800"/>
              <a:t> stati sociali, preferenze che sono razionali, cioè complete e transitive. </a:t>
            </a:r>
          </a:p>
          <a:p>
            <a:pPr>
              <a:lnSpc>
                <a:spcPct val="80000"/>
              </a:lnSpc>
              <a:buFontTx/>
              <a:buNone/>
            </a:pPr>
            <a:endParaRPr lang="it-IT" altLang="it-IT" sz="2800"/>
          </a:p>
          <a:p>
            <a:pPr>
              <a:lnSpc>
                <a:spcPct val="80000"/>
              </a:lnSpc>
            </a:pPr>
            <a:r>
              <a:rPr lang="it-IT" altLang="it-IT" sz="2800"/>
              <a:t>Prendere una decisione collettiva significa decidere quale fra gli </a:t>
            </a:r>
            <a:r>
              <a:rPr lang="it-IT" altLang="it-IT" sz="2800" b="1"/>
              <a:t>β</a:t>
            </a:r>
            <a:r>
              <a:rPr lang="it-IT" altLang="it-IT" sz="2800"/>
              <a:t> stati sociali possa essere considerato come quello preferito dalla collettività dei </a:t>
            </a:r>
            <a:r>
              <a:rPr lang="it-IT" altLang="it-IT" sz="2800" b="1"/>
              <a:t>α</a:t>
            </a:r>
            <a:r>
              <a:rPr lang="it-IT" altLang="it-IT" sz="2800"/>
              <a:t> individui. </a:t>
            </a:r>
          </a:p>
        </p:txBody>
      </p:sp>
    </p:spTree>
    <p:extLst>
      <p:ext uri="{BB962C8B-B14F-4D97-AF65-F5344CB8AC3E}">
        <p14:creationId xmlns:p14="http://schemas.microsoft.com/office/powerpoint/2010/main" val="40688043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CBDD2-4B71-425E-B592-6DDE1B98DD5D}" type="slidenum">
              <a:rPr lang="it-IT" altLang="it-IT"/>
              <a:pPr/>
              <a:t>5</a:t>
            </a:fld>
            <a:endParaRPr lang="it-IT" altLang="it-IT"/>
          </a:p>
        </p:txBody>
      </p:sp>
      <p:sp>
        <p:nvSpPr>
          <p:cNvPr id="1863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811213"/>
            <a:ext cx="7772400" cy="649287"/>
          </a:xfrm>
        </p:spPr>
        <p:txBody>
          <a:bodyPr/>
          <a:lstStyle/>
          <a:p>
            <a:r>
              <a:rPr lang="it-IT" altLang="it-IT" sz="3200"/>
              <a:t>La relazione di preferenza assiomatica</a:t>
            </a:r>
          </a:p>
        </p:txBody>
      </p:sp>
      <p:sp>
        <p:nvSpPr>
          <p:cNvPr id="1863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28775"/>
            <a:ext cx="7772400" cy="4467225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</a:pPr>
            <a:endParaRPr lang="it-IT" altLang="it-IT" sz="2400" dirty="0"/>
          </a:p>
          <a:p>
            <a:pPr>
              <a:lnSpc>
                <a:spcPct val="80000"/>
              </a:lnSpc>
            </a:pPr>
            <a:r>
              <a:rPr lang="it-IT" altLang="it-IT" sz="2400" dirty="0"/>
              <a:t>Per ottenere una relazione di preferenza Arrow  sceglie di aggregare le preferenze individuali attraverso un approccio assiomatico. </a:t>
            </a:r>
          </a:p>
          <a:p>
            <a:pPr>
              <a:lnSpc>
                <a:spcPct val="80000"/>
              </a:lnSpc>
            </a:pPr>
            <a:endParaRPr lang="it-IT" altLang="it-IT" sz="2400" dirty="0"/>
          </a:p>
          <a:p>
            <a:pPr>
              <a:lnSpc>
                <a:spcPct val="80000"/>
              </a:lnSpc>
            </a:pPr>
            <a:r>
              <a:rPr lang="it-IT" altLang="it-IT" sz="2400" dirty="0"/>
              <a:t>Nel tentativo di rispondere ad una duplice esigenza: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400" dirty="0"/>
              <a:t>          1) che l’aggregazione delle preferenze individuali e </a:t>
            </a:r>
            <a:r>
              <a:rPr lang="it-IT" altLang="it-IT" sz="2400" dirty="0" smtClean="0"/>
              <a:t>la </a:t>
            </a:r>
            <a:r>
              <a:rPr lang="it-IT" altLang="it-IT" sz="2400" dirty="0"/>
              <a:t>scelta collettiva che ne risulta sia </a:t>
            </a:r>
            <a:r>
              <a:rPr lang="it-IT" altLang="it-IT" sz="2400" b="1" dirty="0"/>
              <a:t>efficiente</a:t>
            </a:r>
            <a:r>
              <a:rPr lang="it-IT" altLang="it-IT" sz="2400" dirty="0"/>
              <a:t>;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400" dirty="0"/>
              <a:t>         2) che il meccanismo di aggregazione sia </a:t>
            </a:r>
            <a:r>
              <a:rPr lang="it-IT" altLang="it-IT" sz="2400" b="1" dirty="0"/>
              <a:t>democratico</a:t>
            </a:r>
            <a:r>
              <a:rPr lang="it-IT" altLang="it-IT" sz="2400" dirty="0"/>
              <a:t>;</a:t>
            </a:r>
          </a:p>
          <a:p>
            <a:pPr>
              <a:lnSpc>
                <a:spcPct val="80000"/>
              </a:lnSpc>
              <a:buFontTx/>
              <a:buNone/>
            </a:pPr>
            <a:endParaRPr lang="it-IT" altLang="it-IT" sz="2400" dirty="0"/>
          </a:p>
          <a:p>
            <a:pPr>
              <a:lnSpc>
                <a:spcPct val="80000"/>
              </a:lnSpc>
              <a:buFontTx/>
              <a:buNone/>
            </a:pPr>
            <a:r>
              <a:rPr lang="it-IT" altLang="it-IT" sz="2400" dirty="0"/>
              <a:t>Arrow definisce una lista di assiomi che la relazione di preferenza collettiva dovrebbe soddisfare </a:t>
            </a:r>
          </a:p>
        </p:txBody>
      </p:sp>
    </p:spTree>
    <p:extLst>
      <p:ext uri="{BB962C8B-B14F-4D97-AF65-F5344CB8AC3E}">
        <p14:creationId xmlns:p14="http://schemas.microsoft.com/office/powerpoint/2010/main" val="36287021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6841F4-E18F-496E-BA7A-2D013FD3B84D}" type="slidenum">
              <a:rPr lang="it-IT" altLang="it-IT"/>
              <a:pPr/>
              <a:t>6</a:t>
            </a:fld>
            <a:endParaRPr lang="it-IT" altLang="it-IT"/>
          </a:p>
        </p:txBody>
      </p:sp>
      <p:sp>
        <p:nvSpPr>
          <p:cNvPr id="18739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68338"/>
            <a:ext cx="7772400" cy="792162"/>
          </a:xfrm>
        </p:spPr>
        <p:txBody>
          <a:bodyPr/>
          <a:lstStyle/>
          <a:p>
            <a:r>
              <a:rPr lang="it-IT" altLang="it-IT" sz="3200"/>
              <a:t>Gli assiomi</a:t>
            </a:r>
          </a:p>
        </p:txBody>
      </p:sp>
      <p:sp>
        <p:nvSpPr>
          <p:cNvPr id="1873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57338"/>
            <a:ext cx="7772400" cy="4538662"/>
          </a:xfrm>
        </p:spPr>
        <p:txBody>
          <a:bodyPr/>
          <a:lstStyle/>
          <a:p>
            <a:r>
              <a:rPr lang="it-IT" altLang="it-IT" sz="2800" i="1" dirty="0"/>
              <a:t>Dominio non ristretto (DNR).</a:t>
            </a:r>
            <a:r>
              <a:rPr lang="it-IT" altLang="it-IT" sz="2800" dirty="0"/>
              <a:t> </a:t>
            </a:r>
            <a:endParaRPr lang="it-IT" altLang="it-IT" sz="2800" i="1" dirty="0"/>
          </a:p>
          <a:p>
            <a:r>
              <a:rPr lang="it-IT" altLang="it-IT" sz="2800" i="1" dirty="0"/>
              <a:t>Pareto efficienza</a:t>
            </a:r>
            <a:r>
              <a:rPr lang="it-IT" altLang="it-IT" sz="2800" dirty="0"/>
              <a:t> (PE). Se tutti gli individui preferiscono x a y, allora la relazione di preferenza collettiva deve preferire x a y. </a:t>
            </a:r>
          </a:p>
          <a:p>
            <a:r>
              <a:rPr lang="it-IT" altLang="it-IT" sz="2800" i="1" dirty="0"/>
              <a:t>Indipendenza dalle alternative irrilevanti</a:t>
            </a:r>
            <a:r>
              <a:rPr lang="it-IT" altLang="it-IT" sz="2800" dirty="0"/>
              <a:t> (IAI) </a:t>
            </a:r>
          </a:p>
          <a:p>
            <a:r>
              <a:rPr lang="it-IT" altLang="it-IT" sz="2800" i="1" dirty="0"/>
              <a:t>Razionalità </a:t>
            </a:r>
            <a:r>
              <a:rPr lang="it-IT" altLang="it-IT" sz="2800" dirty="0"/>
              <a:t>(</a:t>
            </a:r>
            <a:r>
              <a:rPr lang="it-IT" altLang="it-IT" sz="2800" dirty="0" err="1" smtClean="0"/>
              <a:t>Ra</a:t>
            </a:r>
            <a:r>
              <a:rPr lang="it-IT" altLang="it-IT" sz="2800" dirty="0" smtClean="0"/>
              <a:t>). </a:t>
            </a:r>
            <a:r>
              <a:rPr lang="it-IT" altLang="it-IT" sz="2800" dirty="0"/>
              <a:t>Transitività della preferenza.</a:t>
            </a:r>
          </a:p>
          <a:p>
            <a:r>
              <a:rPr lang="it-IT" altLang="it-IT" sz="2800" i="1" dirty="0"/>
              <a:t>Non </a:t>
            </a:r>
            <a:r>
              <a:rPr lang="it-IT" altLang="it-IT" sz="2800" i="1" dirty="0" err="1"/>
              <a:t>dittatorialità</a:t>
            </a:r>
            <a:r>
              <a:rPr lang="it-IT" altLang="it-IT" sz="2800" dirty="0"/>
              <a:t> (ND). La preferenza collettiva non deve </a:t>
            </a:r>
            <a:r>
              <a:rPr lang="it-IT" altLang="it-IT" sz="2800" b="1" dirty="0"/>
              <a:t>sempre</a:t>
            </a:r>
            <a:r>
              <a:rPr lang="it-IT" altLang="it-IT" sz="2800" dirty="0"/>
              <a:t> coincidere con le preferenze di un solo individuo. </a:t>
            </a:r>
          </a:p>
        </p:txBody>
      </p:sp>
    </p:spTree>
    <p:extLst>
      <p:ext uri="{BB962C8B-B14F-4D97-AF65-F5344CB8AC3E}">
        <p14:creationId xmlns:p14="http://schemas.microsoft.com/office/powerpoint/2010/main" val="15515891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6AC791-BFF4-43BF-9B1B-401DC30AC310}" type="slidenum">
              <a:rPr lang="it-IT" altLang="it-IT"/>
              <a:pPr/>
              <a:t>7</a:t>
            </a:fld>
            <a:endParaRPr lang="it-IT" altLang="it-IT"/>
          </a:p>
        </p:txBody>
      </p:sp>
      <p:sp>
        <p:nvSpPr>
          <p:cNvPr id="208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908050"/>
            <a:ext cx="7772400" cy="5187950"/>
          </a:xfrm>
        </p:spPr>
        <p:txBody>
          <a:bodyPr/>
          <a:lstStyle/>
          <a:p>
            <a:endParaRPr lang="it-IT" altLang="it-IT" dirty="0"/>
          </a:p>
          <a:p>
            <a:r>
              <a:rPr lang="it-IT" altLang="it-IT" dirty="0"/>
              <a:t>Impossibilità: non esiste alcuna regola R che soddisfa simultaneamente </a:t>
            </a:r>
          </a:p>
          <a:p>
            <a:endParaRPr lang="it-IT" altLang="it-IT" dirty="0"/>
          </a:p>
          <a:p>
            <a:r>
              <a:rPr lang="it-IT" altLang="it-IT" dirty="0"/>
              <a:t>Possibilità: se R soddisfa (</a:t>
            </a:r>
            <a:r>
              <a:rPr lang="it-IT" altLang="it-IT" dirty="0" err="1" smtClean="0"/>
              <a:t>DNR,PE,IAI,Ra</a:t>
            </a:r>
            <a:r>
              <a:rPr lang="it-IT" altLang="it-IT" dirty="0" smtClean="0"/>
              <a:t>), </a:t>
            </a:r>
            <a:r>
              <a:rPr lang="it-IT" altLang="it-IT" dirty="0"/>
              <a:t>allora R è dittatoriale (D)</a:t>
            </a:r>
          </a:p>
        </p:txBody>
      </p:sp>
    </p:spTree>
    <p:extLst>
      <p:ext uri="{BB962C8B-B14F-4D97-AF65-F5344CB8AC3E}">
        <p14:creationId xmlns:p14="http://schemas.microsoft.com/office/powerpoint/2010/main" val="39598994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48CFD9-2C95-4EE9-A657-D46583083C8F}" type="slidenum">
              <a:rPr lang="it-IT" altLang="it-IT"/>
              <a:pPr/>
              <a:t>8</a:t>
            </a:fld>
            <a:endParaRPr lang="it-IT" altLang="it-IT"/>
          </a:p>
        </p:txBody>
      </p:sp>
      <p:sp>
        <p:nvSpPr>
          <p:cNvPr id="1884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922338"/>
          </a:xfrm>
        </p:spPr>
        <p:txBody>
          <a:bodyPr/>
          <a:lstStyle/>
          <a:p>
            <a:r>
              <a:rPr lang="it-IT" altLang="it-IT"/>
              <a:t>L’impossibilità della scelta</a:t>
            </a:r>
          </a:p>
        </p:txBody>
      </p:sp>
      <p:sp>
        <p:nvSpPr>
          <p:cNvPr id="1884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1628775"/>
            <a:ext cx="8229600" cy="4581525"/>
          </a:xfrm>
        </p:spPr>
        <p:txBody>
          <a:bodyPr>
            <a:normAutofit fontScale="92500"/>
          </a:bodyPr>
          <a:lstStyle/>
          <a:p>
            <a:r>
              <a:rPr lang="it-IT" altLang="it-IT" sz="2800" dirty="0"/>
              <a:t>Il problema è che i due obiettivi – efficienza e democrazia – sono in conflitto.</a:t>
            </a:r>
          </a:p>
          <a:p>
            <a:r>
              <a:rPr lang="it-IT" altLang="it-IT" sz="2800" dirty="0"/>
              <a:t>Gli aspetti legati all’efficienza sono catturati dagli assiomi PE, IAI e </a:t>
            </a:r>
            <a:r>
              <a:rPr lang="it-IT" altLang="it-IT" sz="2800" dirty="0" err="1" smtClean="0"/>
              <a:t>Ra</a:t>
            </a:r>
            <a:r>
              <a:rPr lang="it-IT" altLang="it-IT" sz="2800" dirty="0" smtClean="0"/>
              <a:t>; </a:t>
            </a:r>
            <a:endParaRPr lang="it-IT" altLang="it-IT" sz="2800" dirty="0"/>
          </a:p>
          <a:p>
            <a:r>
              <a:rPr lang="it-IT" altLang="it-IT" sz="2800" dirty="0"/>
              <a:t>Quelli legati alla democraticità del processo a ND e DNR </a:t>
            </a:r>
          </a:p>
          <a:p>
            <a:r>
              <a:rPr lang="it-IT" altLang="it-IT" sz="2800" dirty="0"/>
              <a:t>E’ impossibile costruire una scelta sociale rispettando entrambi i gruppi. </a:t>
            </a:r>
          </a:p>
          <a:p>
            <a:r>
              <a:rPr lang="it-IT" altLang="it-IT" sz="2800" dirty="0"/>
              <a:t>Qualunque meccanismo di aggregazione possiamo immaginare non soddisfa almeno uno degli assiomi </a:t>
            </a:r>
          </a:p>
        </p:txBody>
      </p:sp>
    </p:spTree>
    <p:extLst>
      <p:ext uri="{BB962C8B-B14F-4D97-AF65-F5344CB8AC3E}">
        <p14:creationId xmlns:p14="http://schemas.microsoft.com/office/powerpoint/2010/main" val="161855336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2F88CA7-D462-4E2B-83FD-0340EBD62D96}" type="slidenum">
              <a:rPr lang="it-IT" altLang="it-IT"/>
              <a:pPr/>
              <a:t>9</a:t>
            </a:fld>
            <a:endParaRPr lang="it-IT" altLang="it-IT"/>
          </a:p>
        </p:txBody>
      </p:sp>
      <p:sp>
        <p:nvSpPr>
          <p:cNvPr id="19353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altLang="it-IT"/>
              <a:t>Il sistema a Maggioranza</a:t>
            </a:r>
          </a:p>
        </p:txBody>
      </p:sp>
      <p:sp>
        <p:nvSpPr>
          <p:cNvPr id="193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it-IT" altLang="it-IT"/>
              <a:t>Il sistema a maggioranza è molto usato</a:t>
            </a:r>
          </a:p>
          <a:p>
            <a:endParaRPr lang="it-IT" altLang="it-IT"/>
          </a:p>
          <a:p>
            <a:r>
              <a:rPr lang="it-IT" altLang="it-IT"/>
              <a:t>Esistono diverse modalità della scelta per votazione a maggioranza</a:t>
            </a:r>
          </a:p>
          <a:p>
            <a:endParaRPr lang="it-IT" altLang="it-IT"/>
          </a:p>
          <a:p>
            <a:r>
              <a:rPr lang="it-IT" altLang="it-IT"/>
              <a:t>Esistono diversi limiti relativi a questo sistema</a:t>
            </a:r>
          </a:p>
        </p:txBody>
      </p:sp>
    </p:spTree>
    <p:extLst>
      <p:ext uri="{BB962C8B-B14F-4D97-AF65-F5344CB8AC3E}">
        <p14:creationId xmlns:p14="http://schemas.microsoft.com/office/powerpoint/2010/main" val="3999806118"/>
      </p:ext>
    </p:extLst>
  </p:cSld>
  <p:clrMapOvr>
    <a:masterClrMapping/>
  </p:clrMapOvr>
</p:sld>
</file>

<file path=ppt/theme/theme1.xml><?xml version="1.0" encoding="utf-8"?>
<a:theme xmlns:a="http://schemas.openxmlformats.org/drawingml/2006/main" name="Slide_DirezioneAmministrativa_UNIMC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Presentazione standard1" id="{FA56ABB7-5D95-44E3-B2E9-0D8680879744}" vid="{1C909BAD-7D3A-46A3-B195-CC3BB4E8B6B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616E692615186349ADC1572FF2D92EBC" ma:contentTypeVersion="9" ma:contentTypeDescription="Creare un nuovo documento." ma:contentTypeScope="" ma:versionID="32ed6f2e6f4444221e00a523a06a7e98">
  <xsd:schema xmlns:xsd="http://www.w3.org/2001/XMLSchema" xmlns:xs="http://www.w3.org/2001/XMLSchema" xmlns:p="http://schemas.microsoft.com/office/2006/metadata/properties" xmlns:ns3="01510a4c-67e1-410d-b310-984d6c9b1061" targetNamespace="http://schemas.microsoft.com/office/2006/metadata/properties" ma:root="true" ma:fieldsID="1819e783a4b970ce792c8222c5b9ae7a" ns3:_="">
    <xsd:import namespace="01510a4c-67e1-410d-b310-984d6c9b1061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3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1510a4c-67e1-410d-b310-984d6c9b106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4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5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1B7C04F7-8776-4A9E-A69C-50E40AA66B9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1510a4c-67e1-410d-b310-984d6c9b106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B737495B-57D2-4F70-B996-BC935905C0C1}">
  <ds:schemaRefs>
    <ds:schemaRef ds:uri="http://www.w3.org/XML/1998/namespace"/>
    <ds:schemaRef ds:uri="01510a4c-67e1-410d-b310-984d6c9b1061"/>
    <ds:schemaRef ds:uri="http://schemas.microsoft.com/office/infopath/2007/PartnerControls"/>
    <ds:schemaRef ds:uri="http://purl.org/dc/dcmitype/"/>
    <ds:schemaRef ds:uri="http://schemas.microsoft.com/office/2006/metadata/properties"/>
    <ds:schemaRef ds:uri="http://schemas.microsoft.com/office/2006/documentManagement/types"/>
    <ds:schemaRef ds:uri="http://purl.org/dc/elements/1.1/"/>
    <ds:schemaRef ds:uri="http://schemas.openxmlformats.org/package/2006/metadata/core-properties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0576FC5C-E078-4D48-A0BE-2AAB8F9A4A4E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Slide__UNIMC_DipECONOMIA_DIRITTO</Template>
  <TotalTime>35</TotalTime>
  <Words>862</Words>
  <Application>Microsoft Office PowerPoint</Application>
  <PresentationFormat>Presentazione su schermo (4:3)</PresentationFormat>
  <Paragraphs>120</Paragraphs>
  <Slides>16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16</vt:i4>
      </vt:variant>
    </vt:vector>
  </HeadingPairs>
  <TitlesOfParts>
    <vt:vector size="21" baseType="lpstr">
      <vt:lpstr>Arial</vt:lpstr>
      <vt:lpstr>Arial Italic</vt:lpstr>
      <vt:lpstr>Calibri</vt:lpstr>
      <vt:lpstr>Symbol</vt:lpstr>
      <vt:lpstr>Slide_DirezioneAmministrativa_UNIMC</vt:lpstr>
      <vt:lpstr>Problema:</vt:lpstr>
      <vt:lpstr>Presentazione standard di PowerPoint</vt:lpstr>
      <vt:lpstr>La scelta sociale</vt:lpstr>
      <vt:lpstr>Presentazione standard di PowerPoint</vt:lpstr>
      <vt:lpstr>La relazione di preferenza assiomatica</vt:lpstr>
      <vt:lpstr>Gli assiomi</vt:lpstr>
      <vt:lpstr>Presentazione standard di PowerPoint</vt:lpstr>
      <vt:lpstr>L’impossibilità della scelta</vt:lpstr>
      <vt:lpstr>Il sistema a Maggioranza</vt:lpstr>
      <vt:lpstr>Modalità della Maggioranza</vt:lpstr>
      <vt:lpstr>Paradosso di Condorcet</vt:lpstr>
      <vt:lpstr>II paradosso di Condorcet</vt:lpstr>
      <vt:lpstr>Presentazione standard di PowerPoint</vt:lpstr>
      <vt:lpstr>Sistema ad eliminazione</vt:lpstr>
      <vt:lpstr>Sistema di Borda</vt:lpstr>
      <vt:lpstr>Limiti del sistema a Maggioranza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Problema:</dc:title>
  <dc:creator>stefano.perri@unimc.it</dc:creator>
  <cp:lastModifiedBy>stefano.perri@unimc.it</cp:lastModifiedBy>
  <cp:revision>6</cp:revision>
  <cp:lastPrinted>2022-04-12T08:39:19Z</cp:lastPrinted>
  <dcterms:created xsi:type="dcterms:W3CDTF">2022-04-03T14:59:22Z</dcterms:created>
  <dcterms:modified xsi:type="dcterms:W3CDTF">2023-04-27T09:11:28Z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0x010100616E692615186349ADC1572FF2D92EBC</vt:lpwstr>
  </property>
</Properties>
</file>

<file path=docProps/thumbnail.jpeg>
</file>